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Times"/>
        <a:ea typeface="Times"/>
        <a:cs typeface="Times"/>
        <a:sym typeface="Time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"/>
          <a:ea typeface="Times"/>
          <a:cs typeface="Times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/>
        </p:nvSpPr>
        <p:spPr>
          <a:xfrm>
            <a:off x="507997" y="4089400"/>
            <a:ext cx="1200002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Shape 15"/>
          <p:cNvSpPr/>
          <p:nvPr/>
        </p:nvSpPr>
        <p:spPr>
          <a:xfrm flipV="1">
            <a:off x="7994300" y="4526255"/>
            <a:ext cx="4" cy="164276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Titeltekst</a:t>
            </a:r>
          </a:p>
        </p:txBody>
      </p:sp>
      <p:sp>
        <p:nvSpPr>
          <p:cNvPr id="18" name="Shape 18"/>
          <p:cNvSpPr/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  <a:lvl2pPr marL="861482" indent="-391582" algn="ctr">
              <a:spcBef>
                <a:spcPts val="1200"/>
              </a:spcBef>
              <a:buClrTx/>
              <a:buFontTx/>
              <a:defRPr i="1" sz="3000"/>
            </a:lvl2pPr>
            <a:lvl3pPr marL="1331382" indent="-391582" algn="ctr">
              <a:spcBef>
                <a:spcPts val="1200"/>
              </a:spcBef>
              <a:buClrTx/>
              <a:buFontTx/>
              <a:defRPr i="1" sz="3000"/>
            </a:lvl3pPr>
            <a:lvl4pPr marL="1801283" indent="-391582" algn="ctr">
              <a:spcBef>
                <a:spcPts val="1200"/>
              </a:spcBef>
              <a:buClrTx/>
              <a:buFontTx/>
              <a:defRPr i="1" sz="3000"/>
            </a:lvl4pPr>
            <a:lvl5pPr marL="2271183" indent="-391583" algn="ctr">
              <a:spcBef>
                <a:spcPts val="1200"/>
              </a:spcBef>
              <a:buClrTx/>
              <a:buFontTx/>
              <a:defRPr i="1" sz="30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08" name="Shape 108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0" y="7053552"/>
            <a:ext cx="4" cy="164276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" name="Shape 28"/>
          <p:cNvSpPr/>
          <p:nvPr/>
        </p:nvSpPr>
        <p:spPr>
          <a:xfrm>
            <a:off x="507997" y="6629400"/>
            <a:ext cx="1200002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Shape 29"/>
          <p:cNvSpPr/>
          <p:nvPr/>
        </p:nvSpPr>
        <p:spPr>
          <a:xfrm flipV="1">
            <a:off x="7994300" y="7053552"/>
            <a:ext cx="4" cy="164276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Shape 31"/>
          <p:cNvSpPr/>
          <p:nvPr>
            <p:ph type="pic" idx="13"/>
          </p:nvPr>
        </p:nvSpPr>
        <p:spPr>
          <a:xfrm>
            <a:off x="596900" y="633459"/>
            <a:ext cx="11811000" cy="5207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Titeltekst</a:t>
            </a:r>
          </a:p>
        </p:txBody>
      </p:sp>
      <p:sp>
        <p:nvSpPr>
          <p:cNvPr id="33" name="Shape 33"/>
          <p:cNvSpPr/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7998" y="4876800"/>
            <a:ext cx="567637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Shape 50"/>
          <p:cNvSpPr/>
          <p:nvPr/>
        </p:nvSpPr>
        <p:spPr>
          <a:xfrm>
            <a:off x="507999" y="2768600"/>
            <a:ext cx="56763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2" name="Shape 52"/>
          <p:cNvSpPr/>
          <p:nvPr>
            <p:ph type="pic" sz="half" idx="13"/>
          </p:nvPr>
        </p:nvSpPr>
        <p:spPr>
          <a:xfrm>
            <a:off x="6818217" y="647698"/>
            <a:ext cx="5588004" cy="83312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Titeltekst</a:t>
            </a:r>
          </a:p>
        </p:txBody>
      </p:sp>
      <p:sp>
        <p:nvSpPr>
          <p:cNvPr id="54" name="Shape 54"/>
          <p:cNvSpPr/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/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7" y="4772797"/>
            <a:ext cx="5499104" cy="4229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1" y="609600"/>
            <a:ext cx="5499104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7" y="609598"/>
            <a:ext cx="5588006" cy="8394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7" y="2171700"/>
            <a:ext cx="11997298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507997" y="635000"/>
            <a:ext cx="11997298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508000" y="3556000"/>
            <a:ext cx="11988800" cy="2413000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defRPr sz="36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Behandling af Patienter med </a:t>
            </a:r>
            <a:r>
              <a:rPr u="sng"/>
              <a:t>Pilonidalcyste</a:t>
            </a:r>
          </a:p>
          <a:p>
            <a:pPr>
              <a:lnSpc>
                <a:spcPct val="200000"/>
              </a:lnSpc>
              <a:spcBef>
                <a:spcPts val="0"/>
              </a:spcBef>
              <a:defRPr sz="36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ved Kirurgisk Afdeling i Sønderborg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3000" u="sng"/>
            </a:pPr>
            <a:r>
              <a:t>Efter primær lukning:</a:t>
            </a:r>
          </a:p>
          <a:p>
            <a:pPr marL="0" indent="0">
              <a:buSzTx/>
              <a:buNone/>
              <a:defRPr sz="3000"/>
            </a:pPr>
            <a:r>
              <a:t>Kompliceret opheling hos 40-69%</a:t>
            </a:r>
          </a:p>
          <a:p>
            <a:pPr marL="0" indent="0">
              <a:buSzTx/>
              <a:buNone/>
              <a:defRPr sz="3000"/>
            </a:pPr>
            <a:r>
              <a:t>Recidiv hos 16%</a:t>
            </a:r>
          </a:p>
          <a:p>
            <a:pPr marL="0" indent="0">
              <a:buSzTx/>
              <a:buNone/>
              <a:defRPr sz="3000"/>
            </a:pPr>
          </a:p>
          <a:p>
            <a:pPr marL="0" indent="0">
              <a:buSzTx/>
              <a:buNone/>
              <a:defRPr sz="3000" u="sng"/>
            </a:pPr>
            <a:r>
              <a:t>Recidiv efter 3 år:</a:t>
            </a:r>
          </a:p>
          <a:p>
            <a:pPr marL="0" indent="0">
              <a:buSzTx/>
              <a:buNone/>
              <a:defRPr sz="3000"/>
            </a:pPr>
            <a:r>
              <a:t>21% efter lukning i midtlinien</a:t>
            </a:r>
          </a:p>
          <a:p>
            <a:pPr marL="0" indent="0">
              <a:buSzTx/>
              <a:buNone/>
              <a:defRPr sz="3000"/>
            </a:pPr>
            <a:r>
              <a:t>12% efter åben sårbehandling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507998" y="2620048"/>
            <a:ext cx="11988805" cy="6096004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SzTx/>
              <a:buNone/>
              <a:defRPr sz="3200" u="sng"/>
            </a:pPr>
            <a:r>
              <a:t>Konklusion</a:t>
            </a:r>
          </a:p>
          <a:p>
            <a:pPr marL="0" indent="0">
              <a:buSzTx/>
              <a:buNone/>
              <a:defRPr sz="3200"/>
            </a:pPr>
            <a:r>
              <a:t>Såret heler hurtigere efter en primær lukning, men har en øget risico for recidiv.</a:t>
            </a:r>
          </a:p>
          <a:p>
            <a:pPr marL="0" indent="0">
              <a:buSzTx/>
              <a:buNone/>
              <a:defRPr sz="3200"/>
            </a:pPr>
            <a:r>
              <a:t>Suturer ved siden af midtlinien heler bedre op, men har et mindre godt resultat i forhold til kosmetik.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ctr">
              <a:buSzTx/>
              <a:buNone/>
              <a:defRPr sz="3200"/>
            </a:pPr>
          </a:p>
          <a:p>
            <a:pPr marL="0" indent="0" algn="ctr">
              <a:buSzTx/>
              <a:buNone/>
              <a:defRPr sz="3200"/>
            </a:pPr>
            <a:r>
              <a:t>Åben sårbehandling</a:t>
            </a:r>
          </a:p>
          <a:p>
            <a:pPr marL="0" indent="0" algn="ctr">
              <a:buSzTx/>
              <a:buNone/>
              <a:defRPr sz="3000"/>
            </a:pPr>
          </a:p>
          <a:p>
            <a:pPr marL="0" indent="0" algn="ctr">
              <a:buSzTx/>
              <a:buNone/>
              <a:defRPr b="1" u="sng"/>
            </a:pPr>
            <a:r>
              <a:t>Pico-Vac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4.png" descr="Bild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PICO - VAC</a:t>
            </a:r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508000" y="2730500"/>
            <a:ext cx="3966949" cy="6350000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Ekstra </a:t>
            </a:r>
          </a:p>
          <a:p>
            <a:pPr marL="0" indent="0">
              <a:buSzTx/>
              <a:buNone/>
            </a:pPr>
            <a:r>
              <a:t>silikonestrimler</a:t>
            </a:r>
          </a:p>
          <a:p>
            <a:pPr marL="0" indent="0">
              <a:buSzTx/>
              <a:buNone/>
            </a:pPr>
            <a:r>
              <a:t>for at få plasteret tæt!</a:t>
            </a:r>
          </a:p>
        </p:txBody>
      </p:sp>
      <p:pic>
        <p:nvPicPr>
          <p:cNvPr id="176" name="image5.jpg" descr="page8image181750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9820" y="2178050"/>
            <a:ext cx="11340732" cy="850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3397250" y="1146808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4.png" descr="Bild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</a:t>
            </a:r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xfrm>
            <a:off x="507998" y="2730500"/>
            <a:ext cx="2086706" cy="6350000"/>
          </a:xfrm>
          <a:prstGeom prst="rect">
            <a:avLst/>
          </a:prstGeom>
          <a:ln w="25400">
            <a:solidFill>
              <a:srgbClr val="66635F"/>
            </a:solidFill>
          </a:ln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Pico-VAC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med sug på.</a:t>
            </a:r>
          </a:p>
        </p:txBody>
      </p:sp>
      <p:pic>
        <p:nvPicPr>
          <p:cNvPr id="182" name="image6.jpg" descr="page15image18213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5694" y="2573358"/>
            <a:ext cx="9929309" cy="74444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3397250" y="1146808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508000" y="2641600"/>
            <a:ext cx="11988800" cy="60960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SzTx/>
              <a:buNone/>
              <a:defRPr sz="3200"/>
            </a:pPr>
            <a:r>
              <a:t>Primær lukning af såret</a:t>
            </a:r>
          </a:p>
          <a:p>
            <a:pPr marL="0" indent="0">
              <a:buSzTx/>
              <a:buNone/>
              <a:defRPr sz="3200" u="sng"/>
            </a:pPr>
            <a:r>
              <a:t>Ad modum:</a:t>
            </a:r>
          </a:p>
          <a:p>
            <a:pPr marL="0" indent="0">
              <a:buSzTx/>
              <a:buNone/>
              <a:defRPr sz="3200"/>
            </a:pPr>
            <a:r>
              <a:t>Karydakis</a:t>
            </a:r>
          </a:p>
          <a:p>
            <a:pPr marL="0" indent="0">
              <a:buSzTx/>
              <a:buNone/>
              <a:defRPr sz="3200"/>
            </a:pPr>
            <a:r>
              <a:t>Bascom (kløft løft)</a:t>
            </a:r>
          </a:p>
          <a:p>
            <a:pPr marL="0" indent="0">
              <a:buSzTx/>
              <a:buNone/>
              <a:defRPr sz="3200"/>
            </a:pPr>
          </a:p>
          <a:p>
            <a:pPr marL="0" indent="0">
              <a:buSzTx/>
              <a:buNone/>
              <a:defRPr sz="2800"/>
            </a:pPr>
            <a:r>
              <a:t>Der findes ved begge operationsmetoder mange/rigelig modifikationer.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Karydakis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508000" y="2637749"/>
            <a:ext cx="11988800" cy="6096004"/>
          </a:xfrm>
          <a:prstGeom prst="rect">
            <a:avLst/>
          </a:prstGeom>
        </p:spPr>
        <p:txBody>
          <a:bodyPr anchor="t"/>
          <a:lstStyle/>
          <a:p>
            <a:pPr marL="0" indent="0" defTabSz="455673">
              <a:spcBef>
                <a:spcPts val="1800"/>
              </a:spcBef>
              <a:buSzTx/>
              <a:buNone/>
              <a:defRPr sz="2300"/>
            </a:pPr>
            <a:r>
              <a:t>Sutur i 3 lag!</a:t>
            </a:r>
          </a:p>
          <a:p>
            <a:pPr marL="0" indent="0" defTabSz="455673">
              <a:spcBef>
                <a:spcPts val="1800"/>
              </a:spcBef>
              <a:buSzTx/>
              <a:buNone/>
              <a:defRPr sz="2300"/>
            </a:pPr>
            <a:r>
              <a:t>1. Dækning af sårbunden med mobiliseret fedtlap   </a:t>
            </a:r>
          </a:p>
          <a:p>
            <a:pPr marL="0" indent="0" defTabSz="455673">
              <a:spcBef>
                <a:spcPts val="1800"/>
              </a:spcBef>
              <a:buSzTx/>
              <a:buNone/>
              <a:defRPr sz="2300"/>
            </a:pPr>
            <a:r>
              <a:t>    (Karydakislap).</a:t>
            </a:r>
          </a:p>
          <a:p>
            <a:pPr marL="0" indent="0" defTabSz="455673">
              <a:spcBef>
                <a:spcPts val="1800"/>
              </a:spcBef>
              <a:buSzTx/>
              <a:buNone/>
              <a:defRPr sz="2300"/>
            </a:pPr>
            <a:r>
              <a:t>2. Fixation af 2. suturrække på 1. suturrække </a:t>
            </a:r>
          </a:p>
          <a:p>
            <a:pPr lvl="2" marL="0" indent="356615" defTabSz="455673">
              <a:spcBef>
                <a:spcPts val="1800"/>
              </a:spcBef>
              <a:buSzTx/>
              <a:buNone/>
              <a:defRPr sz="2300"/>
            </a:pPr>
            <a:r>
              <a:t>Inverterende sutur</a:t>
            </a:r>
          </a:p>
          <a:p>
            <a:pPr lvl="2" marL="0" indent="356615" defTabSz="455673">
              <a:spcBef>
                <a:spcPts val="1800"/>
              </a:spcBef>
              <a:buSzTx/>
              <a:buNone/>
              <a:defRPr sz="2300"/>
            </a:pPr>
            <a:r>
              <a:t>for at danne konturen af balderne/midterfuren</a:t>
            </a:r>
          </a:p>
          <a:p>
            <a:pPr marL="0" indent="0" defTabSz="455673">
              <a:spcBef>
                <a:spcPts val="1800"/>
              </a:spcBef>
              <a:buSzTx/>
              <a:buNone/>
              <a:defRPr sz="2300"/>
            </a:pPr>
            <a:r>
              <a:t>3. Hudsutur</a:t>
            </a:r>
          </a:p>
          <a:p>
            <a:pPr marL="0" indent="0" defTabSz="455673">
              <a:spcBef>
                <a:spcPts val="1800"/>
              </a:spcBef>
              <a:buSzTx/>
              <a:buNone/>
              <a:defRPr sz="2300"/>
            </a:pPr>
          </a:p>
          <a:p>
            <a:pPr marL="0" indent="0" defTabSz="455673">
              <a:spcBef>
                <a:spcPts val="1800"/>
              </a:spcBef>
              <a:buSzTx/>
              <a:buNone/>
              <a:defRPr sz="2300"/>
            </a:pPr>
            <a:r>
              <a:t>Plus PicoVAC som dræn!</a:t>
            </a:r>
          </a:p>
        </p:txBody>
      </p:sp>
      <p:sp>
        <p:nvSpPr>
          <p:cNvPr id="190" name="Shape 190"/>
          <p:cNvSpPr/>
          <p:nvPr/>
        </p:nvSpPr>
        <p:spPr>
          <a:xfrm>
            <a:off x="3799640" y="5327748"/>
            <a:ext cx="447905" cy="3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Individuel behandlling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508000" y="2637749"/>
            <a:ext cx="11988800" cy="6096004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3200"/>
            </a:pPr>
            <a:r>
              <a:t>Afhægig af :</a:t>
            </a:r>
          </a:p>
          <a:p>
            <a:pPr>
              <a:buClrTx/>
              <a:buSzPct val="75000"/>
              <a:buFontTx/>
              <a:buChar char="•"/>
              <a:defRPr sz="3200"/>
            </a:pPr>
            <a:r>
              <a:t>Størrelsen af såret</a:t>
            </a:r>
          </a:p>
          <a:p>
            <a:pPr>
              <a:buClrTx/>
              <a:buSzPct val="75000"/>
              <a:buFontTx/>
              <a:buChar char="•"/>
              <a:defRPr sz="3200"/>
            </a:pPr>
            <a:r>
              <a:t>Patientens psykiske tilstand</a:t>
            </a:r>
          </a:p>
          <a:p>
            <a:pPr>
              <a:buClrTx/>
              <a:buSzPct val="75000"/>
              <a:buFontTx/>
              <a:buChar char="•"/>
              <a:defRPr sz="3200"/>
            </a:pPr>
            <a:r>
              <a:t>Hygiejnen</a:t>
            </a:r>
          </a:p>
          <a:p>
            <a:pPr>
              <a:buClrTx/>
              <a:buSzPct val="75000"/>
              <a:buFontTx/>
              <a:buChar char="•"/>
              <a:defRPr sz="3200"/>
            </a:pPr>
          </a:p>
          <a:p>
            <a:pPr marL="0" indent="0">
              <a:buSzTx/>
              <a:buNone/>
              <a:defRPr b="1" sz="3200" u="sng">
                <a:solidFill>
                  <a:schemeClr val="accent5">
                    <a:satOff val="-19810"/>
                    <a:lumOff val="-12941"/>
                  </a:schemeClr>
                </a:solidFill>
              </a:defRPr>
            </a:pPr>
            <a:r>
              <a:t>There is no single treatment plan that is right for all patients!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Postoperativ Sårpleje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3200" u="sng"/>
            </a:pPr>
            <a:r>
              <a:t>Åben sår:</a:t>
            </a:r>
          </a:p>
          <a:p>
            <a:pPr marL="0" indent="0">
              <a:buSzTx/>
              <a:buNone/>
              <a:defRPr sz="3200"/>
            </a:pPr>
            <a:r>
              <a:t>Dagligt sårskift med skylning og indlæggelse af Aquacel.</a:t>
            </a:r>
          </a:p>
          <a:p>
            <a:pPr marL="0" indent="0">
              <a:buSzTx/>
              <a:buNone/>
              <a:defRPr sz="3200"/>
            </a:pPr>
          </a:p>
          <a:p>
            <a:pPr marL="0" indent="0">
              <a:buSzTx/>
              <a:buNone/>
              <a:defRPr sz="3200" u="sng"/>
            </a:pPr>
            <a:r>
              <a:t>Primær lukning af såret/PicoVAC:</a:t>
            </a:r>
          </a:p>
          <a:p>
            <a:pPr marL="0" indent="0">
              <a:buSzTx/>
              <a:buNone/>
              <a:defRPr sz="3200"/>
            </a:pPr>
            <a:r>
              <a:t>Skiftning af Pico-VAC hver 3. til 4. dag.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4.png" descr="Bild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199" name="Shape 199"/>
          <p:cNvSpPr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 postoperativ</a:t>
            </a:r>
          </a:p>
        </p:txBody>
      </p:sp>
      <p:sp>
        <p:nvSpPr>
          <p:cNvPr id="200" name="Shape 20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 b="1" sz="3200"/>
            </a:pPr>
            <a:r>
              <a:t>Barbering </a:t>
            </a:r>
          </a:p>
          <a:p>
            <a:pPr marL="0" indent="0">
              <a:spcBef>
                <a:spcPts val="0"/>
              </a:spcBef>
              <a:buSzTx/>
              <a:buNone/>
              <a:defRPr b="1" sz="3200"/>
            </a:pPr>
            <a:r>
              <a:t>af sårkanterne!</a:t>
            </a:r>
          </a:p>
          <a:p>
            <a:pPr marL="0" indent="0">
              <a:spcBef>
                <a:spcPts val="0"/>
              </a:spcBef>
              <a:buSzTx/>
              <a:buNone/>
              <a:defRPr b="1" sz="3200"/>
            </a:pPr>
          </a:p>
          <a:p>
            <a:pPr marL="0" indent="0">
              <a:spcBef>
                <a:spcPts val="0"/>
              </a:spcBef>
              <a:buSzTx/>
              <a:buNone/>
            </a:pPr>
            <a:r>
              <a:t>Omhyggeligt! </a:t>
            </a: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marL="0" indent="0">
              <a:spcBef>
                <a:spcPts val="0"/>
              </a:spcBef>
              <a:buSzTx/>
              <a:buNone/>
            </a:pPr>
            <a:r>
              <a:t>Regelæssigt! </a:t>
            </a: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marL="0" indent="0">
              <a:spcBef>
                <a:spcPts val="0"/>
              </a:spcBef>
              <a:buSzTx/>
              <a:buNone/>
            </a:pPr>
            <a:r>
              <a:t>Indtil der er normal</a:t>
            </a:r>
          </a:p>
          <a:p>
            <a:pPr marL="0" indent="0">
              <a:spcBef>
                <a:spcPts val="0"/>
              </a:spcBef>
              <a:buSzTx/>
              <a:buNone/>
              <a:defRPr sz="3200"/>
            </a:pPr>
            <a:r>
              <a:t>hud på såret! </a:t>
            </a:r>
          </a:p>
        </p:txBody>
      </p:sp>
      <p:pic>
        <p:nvPicPr>
          <p:cNvPr id="201" name="image7.jpg" descr="page3image183027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6340" y="2178050"/>
            <a:ext cx="11356910" cy="850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3384550" y="1140458"/>
            <a:ext cx="267929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596506" y="793748"/>
            <a:ext cx="11988805" cy="1219204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u="sng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Definition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508000" y="2418157"/>
            <a:ext cx="11988800" cy="6096006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3000"/>
            </a:pPr>
          </a:p>
          <a:p>
            <a:pPr marL="391583" indent="-391583">
              <a:buClrTx/>
              <a:buSzPct val="75000"/>
              <a:buFontTx/>
              <a:buChar char="•"/>
              <a:defRPr sz="3000"/>
            </a:pPr>
            <a:r>
              <a:t>En erhvervet (ikke medfødt!) kronisk absces.</a:t>
            </a:r>
          </a:p>
          <a:p>
            <a:pPr marL="391583" indent="-391583">
              <a:buClrTx/>
              <a:buSzPct val="75000"/>
              <a:buFontTx/>
              <a:buChar char="•"/>
              <a:defRPr sz="3000"/>
            </a:pPr>
            <a:r>
              <a:t>Med en eller flere fistel åbninger („pit“) i midtlinien mellem nates. </a:t>
            </a:r>
          </a:p>
          <a:p>
            <a:pPr marL="391583" indent="-391583">
              <a:buClrTx/>
              <a:buSzPct val="75000"/>
              <a:buFontTx/>
              <a:buChar char="•"/>
              <a:defRPr sz="3000"/>
            </a:pPr>
            <a:r>
              <a:t>Et underliggende fistelsystem kan give sekundære udløbere mere kranialt i crena ani eller på nates.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Pilonidalcyste postoperativ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2800"/>
              </a:lnSpc>
              <a:spcBef>
                <a:spcPts val="0"/>
              </a:spcBef>
              <a:buSzTx/>
              <a:buNone/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06" name="image8.tif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1504" y="3930650"/>
            <a:ext cx="5761793" cy="4801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u="sng">
                <a:solidFill>
                  <a:schemeClr val="accent4">
                    <a:satOff val="-16520"/>
                    <a:lumOff val="-12039"/>
                  </a:schemeClr>
                </a:solidFill>
              </a:defRPr>
            </a:lvl1pPr>
          </a:lstStyle>
          <a:p>
            <a:pPr/>
            <a:r>
              <a:t>Pilonidal treatment is 10% surgery and 90% aftercare!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32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www.pilonidal.org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9.tif" descr="Bild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33" t="0" r="5532" b="0"/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 u="sng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Forekomst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508000" y="2400300"/>
            <a:ext cx="11988800" cy="6096000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3000"/>
            </a:pPr>
          </a:p>
          <a:p>
            <a:pPr marL="391583" indent="-391583">
              <a:buClrTx/>
              <a:buSzPct val="75000"/>
              <a:buFontTx/>
              <a:buChar char="•"/>
              <a:defRPr sz="3000"/>
            </a:pPr>
            <a:r>
              <a:t>Incidensen: 0,25% (norsk studie). </a:t>
            </a:r>
          </a:p>
          <a:p>
            <a:pPr marL="391583" indent="-391583">
              <a:buClrTx/>
              <a:buSzPct val="75000"/>
              <a:buFontTx/>
              <a:buChar char="•"/>
              <a:defRPr sz="3000"/>
            </a:pPr>
            <a:r>
              <a:t>Omkring halvdelen af tilfældene er asymtomatiske. </a:t>
            </a:r>
          </a:p>
          <a:p>
            <a:pPr marL="391583" indent="-391583">
              <a:buClrTx/>
              <a:buSzPct val="75000"/>
              <a:buFontTx/>
              <a:buChar char="•"/>
              <a:defRPr sz="3000"/>
            </a:pPr>
            <a:r>
              <a:t>Det er hyppigere hos mænd end hos kvinder (2:1). Det tilskrives den mere udbredte hårvækst hos mænd samt hormonelle faktorer. </a:t>
            </a:r>
          </a:p>
          <a:p>
            <a:pPr marL="391583" indent="-391583">
              <a:buClrTx/>
              <a:buSzPct val="75000"/>
              <a:buFontTx/>
              <a:buChar char="•"/>
              <a:defRPr sz="3000"/>
            </a:pPr>
            <a:r>
              <a:t>Det er oftest inden 40 årsalderen. Peak omkring 19-21 år.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Patogenese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ClrTx/>
              <a:buSzPct val="75000"/>
              <a:buFontTx/>
              <a:buChar char="•"/>
            </a:pPr>
            <a:r>
              <a:t>Begynder i en dilateret hårfollikel i crena ani, hvor huden er stramt bundet ned mod os cocygis.</a:t>
            </a:r>
          </a:p>
          <a:p>
            <a:pPr>
              <a:buClrTx/>
              <a:buSzPct val="75000"/>
              <a:buFontTx/>
              <a:buChar char="•"/>
            </a:pPr>
            <a:r>
              <a:t>Dilatationen opstår pga. mekanisk påvirkning, som f. eks. langvarig siddende arbejde (“Jeep Disease“, cykelryttere).</a:t>
            </a:r>
          </a:p>
          <a:p>
            <a:pPr>
              <a:buClrTx/>
              <a:buSzPct val="75000"/>
              <a:buFontTx/>
              <a:buChar char="•"/>
            </a:pPr>
            <a:r>
              <a:t>Den dilaterede hårfollikel brister basalt, hvorefter keratin og hår kan trænge ned i subcutis.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507998" y="793748"/>
            <a:ext cx="11988805" cy="1219204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Patogenese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3000"/>
            </a:pPr>
          </a:p>
        </p:txBody>
      </p:sp>
      <p:pic>
        <p:nvPicPr>
          <p:cNvPr id="146" name="image2.jpeg" descr="page1image1813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3378200"/>
            <a:ext cx="7620000" cy="5080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819400" y="3166109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Pilonidalcyste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sp>
        <p:nvSpPr>
          <p:cNvPr id="151" name="Shape 151"/>
          <p:cNvSpPr/>
          <p:nvPr/>
        </p:nvSpPr>
        <p:spPr>
          <a:xfrm>
            <a:off x="4978400" y="4721859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2" name="image3.jpg" descr="page1image180518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5367" y="3701982"/>
            <a:ext cx="6342266" cy="3780968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53" name="Shape 153"/>
          <p:cNvSpPr/>
          <p:nvPr/>
        </p:nvSpPr>
        <p:spPr>
          <a:xfrm>
            <a:off x="5105400" y="4848859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507997" y="793748"/>
            <a:ext cx="11988805" cy="1219204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8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Symptomer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3000" u="sng"/>
            </a:pPr>
            <a:r>
              <a:t>Kroniske fase:</a:t>
            </a:r>
          </a:p>
          <a:p>
            <a:pPr marL="0" indent="0">
              <a:buSzTx/>
              <a:buNone/>
              <a:defRPr sz="3000"/>
            </a:pPr>
            <a:r>
              <a:t>Intermitterende hævelse og ømhed over os sacrum og/eller serøs eller blodig sekretion.</a:t>
            </a:r>
          </a:p>
          <a:p>
            <a:pPr marL="0" indent="0">
              <a:buSzTx/>
              <a:buNone/>
              <a:defRPr sz="3000"/>
            </a:pPr>
          </a:p>
          <a:p>
            <a:pPr marL="0" indent="0">
              <a:buSzTx/>
              <a:buNone/>
              <a:defRPr sz="3000" u="sng"/>
            </a:pPr>
            <a:r>
              <a:t>Akut fase:</a:t>
            </a:r>
          </a:p>
          <a:p>
            <a:pPr marL="0" indent="0">
              <a:buSzTx/>
              <a:buNone/>
              <a:defRPr sz="3000"/>
            </a:pPr>
            <a:r>
              <a:t>Absces med rødme, hævelse og udtalte smerter.</a:t>
            </a:r>
          </a:p>
          <a:p>
            <a:pPr marL="0" indent="0">
              <a:buSzTx/>
              <a:buNone/>
              <a:defRPr sz="3000"/>
            </a:pPr>
            <a:r>
              <a:t>Ca. 50% af patienter med pilonidalcyste får en absces.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Akut Pilonidalcyste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anchor="t"/>
          <a:lstStyle/>
          <a:p>
            <a:pPr lvl="1" marL="0" indent="228600" algn="ctr">
              <a:buSzTx/>
              <a:buNone/>
              <a:defRPr b="1" sz="3200">
                <a:solidFill>
                  <a:schemeClr val="accent4">
                    <a:satOff val="-16520"/>
                    <a:lumOff val="-12039"/>
                  </a:schemeClr>
                </a:solidFill>
              </a:defRPr>
            </a:pPr>
          </a:p>
          <a:p>
            <a:pPr lvl="1" marL="0" indent="228600" algn="ctr">
              <a:buSzTx/>
              <a:buNone/>
              <a:defRPr b="1" sz="3400">
                <a:solidFill>
                  <a:schemeClr val="accent4">
                    <a:satOff val="-16520"/>
                    <a:lumOff val="-12039"/>
                  </a:schemeClr>
                </a:solidFill>
              </a:defRPr>
            </a:pPr>
            <a:r>
              <a:t> </a:t>
            </a:r>
            <a:r>
              <a:rPr u="sng"/>
              <a:t>med absces</a:t>
            </a:r>
            <a:endParaRPr u="sng"/>
          </a:p>
          <a:p>
            <a:pPr lvl="1" marL="0" indent="228600" algn="ctr">
              <a:buSzTx/>
              <a:buNone/>
              <a:defRPr b="1" sz="3200">
                <a:solidFill>
                  <a:schemeClr val="accent4">
                    <a:satOff val="-16520"/>
                    <a:lumOff val="-12039"/>
                  </a:schemeClr>
                </a:solidFill>
              </a:defRPr>
            </a:pPr>
          </a:p>
          <a:p>
            <a:pPr lvl="1" marL="701841" indent="-320841">
              <a:buClrTx/>
              <a:buSzPct val="100000"/>
              <a:buFontTx/>
              <a:buChar char="•"/>
              <a:defRPr b="1" sz="3200">
                <a:solidFill>
                  <a:schemeClr val="accent4">
                    <a:satOff val="-16520"/>
                    <a:lumOff val="-12039"/>
                  </a:schemeClr>
                </a:solidFill>
              </a:defRPr>
            </a:pPr>
            <a:r>
              <a:t>akut behandling for</a:t>
            </a:r>
            <a:r>
              <a:t>e</a:t>
            </a:r>
            <a:r>
              <a:t>går ved Kirurgisk Afdeling i </a:t>
            </a:r>
            <a:r>
              <a:rPr u="sng"/>
              <a:t>Aabenraa </a:t>
            </a:r>
          </a:p>
          <a:p>
            <a:pPr lvl="1" marL="701841" indent="-320841">
              <a:buClrTx/>
              <a:buSzPct val="100000"/>
              <a:buFontTx/>
              <a:buChar char="•"/>
              <a:defRPr b="1" sz="3200">
                <a:solidFill>
                  <a:schemeClr val="accent4">
                    <a:satOff val="-16520"/>
                    <a:lumOff val="-12039"/>
                  </a:schemeClr>
                </a:solidFill>
              </a:defRPr>
            </a:pPr>
            <a:r>
              <a:t>via FAM</a:t>
            </a:r>
          </a:p>
          <a:p>
            <a:pPr lvl="1" marL="701841" indent="-320841">
              <a:buClrTx/>
              <a:buSzPct val="100000"/>
              <a:buFontTx/>
              <a:buChar char="•"/>
              <a:defRPr b="1" sz="3200">
                <a:solidFill>
                  <a:schemeClr val="accent4">
                    <a:satOff val="-16520"/>
                    <a:lumOff val="-12039"/>
                  </a:schemeClr>
                </a:solidFill>
              </a:defRPr>
            </a:pPr>
            <a:r>
              <a:t>incision af absces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  <a:gradFill>
            <a:gsLst>
              <a:gs pos="0">
                <a:schemeClr val="accent4">
                  <a:hueOff val="-233152"/>
                  <a:satOff val="51231"/>
                  <a:lumOff val="23762"/>
                </a:schemeClr>
              </a:gs>
              <a:gs pos="35000">
                <a:srgbClr val="FFE7C5"/>
              </a:gs>
              <a:gs pos="100000">
                <a:schemeClr val="accent4">
                  <a:hueOff val="-295904"/>
                  <a:satOff val="51231"/>
                  <a:lumOff val="35390"/>
                </a:schemeClr>
              </a:gs>
            </a:gsLst>
            <a:lin ang="16200000"/>
          </a:gradFill>
          <a:ln w="9525">
            <a:solidFill>
              <a:srgbClr val="C9A663"/>
            </a:solidFill>
            <a:rou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 sz="1500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</a:p>
          <a:p>
            <a:pPr>
              <a:lnSpc>
                <a:spcPct val="120000"/>
              </a:lnSpc>
              <a:spcBef>
                <a:spcPts val="0"/>
              </a:spcBef>
              <a:defRPr sz="2400" u="sng">
                <a:solidFill>
                  <a:srgbClr val="414141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Vores aktuel</a:t>
            </a:r>
            <a:r>
              <a:t>le</a:t>
            </a:r>
            <a:r>
              <a:t> </a:t>
            </a:r>
            <a:r>
              <a:t>b</a:t>
            </a:r>
            <a:r>
              <a:t>ehandlingstilbud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ctr">
              <a:buSzTx/>
              <a:buNone/>
              <a:defRPr sz="3200" u="sng"/>
            </a:pPr>
          </a:p>
          <a:p>
            <a:pPr marL="0" indent="0" algn="just">
              <a:buSzTx/>
              <a:buNone/>
              <a:defRPr sz="3000"/>
            </a:pPr>
            <a:r>
              <a:t>1.  Excision</a:t>
            </a:r>
          </a:p>
          <a:p>
            <a:pPr marL="0" indent="0" algn="just">
              <a:buSzTx/>
              <a:buNone/>
              <a:defRPr sz="3000"/>
            </a:pPr>
            <a:r>
              <a:t>     (Pit Picking)</a:t>
            </a:r>
          </a:p>
          <a:p>
            <a:pPr marL="0" indent="0" algn="just">
              <a:buSzTx/>
              <a:buNone/>
              <a:defRPr sz="3000"/>
            </a:pPr>
          </a:p>
          <a:p>
            <a:pPr marL="0" indent="0" algn="just">
              <a:buSzTx/>
              <a:buNone/>
              <a:defRPr sz="3000"/>
            </a:pPr>
            <a:r>
              <a:t>2. Åben sårbehandling</a:t>
            </a:r>
          </a:p>
          <a:p>
            <a:pPr marL="0" indent="0" algn="just">
              <a:buSzTx/>
              <a:buNone/>
              <a:defRPr sz="3000"/>
            </a:pPr>
            <a:r>
              <a:t>    Primær lukning af såret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